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71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n Lösch" initials="JL" lastIdx="1" clrIdx="0"/>
  <p:cmAuthor id="2" name="Timo Diehl" initials="TD" lastIdx="1" clrIdx="1">
    <p:extLst/>
  </p:cmAuthor>
  <p:cmAuthor id="3" name="Annalena Vogel" initials="AV" lastIdx="1" clrIdx="2">
    <p:extLst>
      <p:ext uri="{19B8F6BF-5375-455C-9EA6-DF929625EA0E}">
        <p15:presenceInfo xmlns:p15="http://schemas.microsoft.com/office/powerpoint/2012/main" userId="" providerId=""/>
      </p:ext>
    </p:extLst>
  </p:cmAuthor>
  <p:cmAuthor id="4" name="Annalena Vogel" initials="AV [2]" lastIdx="1" clrIdx="3">
    <p:extLst>
      <p:ext uri="{19B8F6BF-5375-455C-9EA6-DF929625EA0E}">
        <p15:presenceInfo xmlns:p15="http://schemas.microsoft.com/office/powerpoint/2012/main" userId="" providerId="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68"/>
    <p:restoredTop sz="95179"/>
  </p:normalViewPr>
  <p:slideViewPr>
    <p:cSldViewPr snapToGrid="0" snapToObjects="1">
      <p:cViewPr varScale="1">
        <p:scale>
          <a:sx n="74" d="100"/>
          <a:sy n="74" d="100"/>
        </p:scale>
        <p:origin x="19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AFE08-C951-3047-9B8E-B75B7B414ADC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8D8DA-67E9-8040-8BF5-474DA045B9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8085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6E7C85-BBAD-8245-A5E8-C03FE999CFE7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E045D-7022-AB4A-B0B5-D7463A62C312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190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Fett: Thema, worum es in diesem Video geht – Themen der Unterkapitel jeweils ergänzen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B7356C-CBB3-4B77-A38C-C0DD3BB5DB6A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753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ED60F30-5BBD-B648-826B-027C83B9E1CA}" type="datetimeFigureOut">
              <a:rPr lang="de-DE" smtClean="0"/>
              <a:t>10.02.21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FF190D-9130-5844-80E4-826F2F1E98DC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Fragen rund um die Hausarbeit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DE" sz="1600" dirty="0">
                <a:latin typeface="+mn-lt"/>
              </a:rPr>
              <a:t>Annalena Vogel</a:t>
            </a:r>
          </a:p>
          <a:p>
            <a:r>
              <a:rPr lang="de-DE" sz="1600" dirty="0">
                <a:latin typeface="+mn-lt"/>
              </a:rPr>
              <a:t>Dezernat internationale Beziehungen</a:t>
            </a:r>
          </a:p>
          <a:p>
            <a:r>
              <a:rPr lang="de-DE" sz="1600" dirty="0">
                <a:latin typeface="+mn-lt"/>
              </a:rPr>
              <a:t>Beratung und Betreuung ausländischer Studierender</a:t>
            </a:r>
          </a:p>
          <a:p>
            <a:r>
              <a:rPr lang="de-DE" sz="1600" dirty="0">
                <a:latin typeface="+mn-lt"/>
              </a:rPr>
              <a:t>Lange Nacht der Hausarbeiten, 04.03.2021</a:t>
            </a:r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190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Nachschlagewerke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9388" lvl="1" indent="0" algn="just">
              <a:lnSpc>
                <a:spcPct val="150000"/>
              </a:lnSpc>
              <a:buNone/>
            </a:pPr>
            <a:r>
              <a:rPr lang="de-DE" altLang="de-DE" sz="2400" dirty="0">
                <a:ea typeface="Times New Roman" charset="0"/>
                <a:cs typeface="Times New Roman" charset="0"/>
              </a:rPr>
              <a:t>Ein Nachschlagewerk ist ein gedrucktes wissenschaftliches Hilfsmittel, das schnellen Zugang zu Wissen liefert.</a:t>
            </a:r>
          </a:p>
          <a:p>
            <a:pPr marL="179388" lvl="1" indent="0" algn="just">
              <a:lnSpc>
                <a:spcPct val="150000"/>
              </a:lnSpc>
              <a:buNone/>
            </a:pPr>
            <a:endParaRPr lang="de-DE" altLang="de-DE" sz="2400" dirty="0">
              <a:ea typeface="Times New Roman" charset="0"/>
              <a:cs typeface="Times New Roman" charset="0"/>
            </a:endParaRPr>
          </a:p>
          <a:p>
            <a:pPr marL="522288" lvl="1" algn="just">
              <a:lnSpc>
                <a:spcPct val="150000"/>
              </a:lnSpc>
              <a:buFont typeface="Arial" charset="0"/>
              <a:buChar char="•"/>
            </a:pPr>
            <a:r>
              <a:rPr lang="de-DE" altLang="de-DE" sz="2400" dirty="0">
                <a:ea typeface="Times New Roman" charset="0"/>
                <a:cs typeface="Times New Roman" charset="0"/>
              </a:rPr>
              <a:t>Ein Buch, wie z.B. ein </a:t>
            </a:r>
            <a:r>
              <a:rPr lang="de-DE" altLang="de-DE" sz="2400" b="1" dirty="0">
                <a:ea typeface="Times New Roman" charset="0"/>
                <a:cs typeface="Times New Roman" charset="0"/>
              </a:rPr>
              <a:t>Lexikon </a:t>
            </a:r>
            <a:r>
              <a:rPr lang="de-DE" altLang="de-DE" sz="2400" dirty="0">
                <a:ea typeface="Times New Roman" charset="0"/>
                <a:cs typeface="Times New Roman" charset="0"/>
              </a:rPr>
              <a:t>oder eine </a:t>
            </a:r>
            <a:r>
              <a:rPr lang="de-DE" altLang="de-DE" sz="2400" b="1" dirty="0">
                <a:ea typeface="Times New Roman" charset="0"/>
                <a:cs typeface="Times New Roman" charset="0"/>
              </a:rPr>
              <a:t>Enzyklopädie</a:t>
            </a:r>
          </a:p>
          <a:p>
            <a:pPr marL="522288" lvl="1" algn="just">
              <a:lnSpc>
                <a:spcPct val="150000"/>
              </a:lnSpc>
              <a:buFont typeface="Arial" charset="0"/>
              <a:buChar char="•"/>
            </a:pPr>
            <a:r>
              <a:rPr lang="de-DE" sz="2400" dirty="0">
                <a:ea typeface="Times New Roman" charset="0"/>
                <a:cs typeface="Times New Roman" charset="0"/>
              </a:rPr>
              <a:t>Dient zur schnellen </a:t>
            </a:r>
            <a:r>
              <a:rPr lang="de-DE" sz="2400" b="1" dirty="0">
                <a:ea typeface="Times New Roman" charset="0"/>
                <a:cs typeface="Times New Roman" charset="0"/>
              </a:rPr>
              <a:t>Orientierung</a:t>
            </a:r>
          </a:p>
          <a:p>
            <a:pPr marL="522288" lvl="1" algn="just">
              <a:lnSpc>
                <a:spcPct val="150000"/>
              </a:lnSpc>
              <a:buFont typeface="Arial" charset="0"/>
              <a:buChar char="•"/>
            </a:pPr>
            <a:r>
              <a:rPr lang="de-DE" sz="2400" dirty="0"/>
              <a:t>Sie finden Nachschlagewerke über unser </a:t>
            </a:r>
            <a:r>
              <a:rPr lang="de-DE" sz="2400" b="1" dirty="0"/>
              <a:t>Bibliothekssystem HEIDI</a:t>
            </a:r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9968956" y="2926390"/>
            <a:ext cx="2103775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1500" dirty="0">
                <a:latin typeface="Times New Roman" charset="0"/>
                <a:ea typeface="Times New Roman" charset="0"/>
                <a:cs typeface="Times New Roman" charset="0"/>
              </a:rPr>
              <a:t>📚</a:t>
            </a:r>
          </a:p>
        </p:txBody>
      </p:sp>
    </p:spTree>
    <p:extLst>
      <p:ext uri="{BB962C8B-B14F-4D97-AF65-F5344CB8AC3E}">
        <p14:creationId xmlns:p14="http://schemas.microsoft.com/office/powerpoint/2010/main" val="376658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de-DE" b="1" dirty="0"/>
              <a:t>Datenbanken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ea typeface="Times New Roman" charset="0"/>
                <a:cs typeface="Times New Roman" charset="0"/>
              </a:rPr>
              <a:t>Datenbanken verzeichnen digital Literatur nach Fachgebieten.</a:t>
            </a:r>
          </a:p>
          <a:p>
            <a:pPr marL="0" indent="0">
              <a:buNone/>
            </a:pPr>
            <a:endParaRPr lang="de-DE" sz="2400" dirty="0">
              <a:ea typeface="Times New Roman" charset="0"/>
              <a:cs typeface="Times New Roman" charset="0"/>
            </a:endParaRPr>
          </a:p>
          <a:p>
            <a:pPr>
              <a:buFont typeface="Arial" charset="0"/>
              <a:buChar char="•"/>
            </a:pPr>
            <a:r>
              <a:rPr lang="de-DE" sz="2400" dirty="0">
                <a:ea typeface="Times New Roman" charset="0"/>
                <a:cs typeface="Times New Roman" charset="0"/>
              </a:rPr>
              <a:t> Sie dienen dazu die Bestandsrecherche in der</a:t>
            </a:r>
            <a:br>
              <a:rPr lang="de-DE" sz="2400" dirty="0">
                <a:ea typeface="Times New Roman" charset="0"/>
                <a:cs typeface="Times New Roman" charset="0"/>
              </a:rPr>
            </a:br>
            <a:r>
              <a:rPr lang="de-DE" sz="2400" dirty="0">
                <a:ea typeface="Times New Roman" charset="0"/>
                <a:cs typeface="Times New Roman" charset="0"/>
              </a:rPr>
              <a:t> Universitätsbibliothek zu </a:t>
            </a:r>
            <a:r>
              <a:rPr lang="de-DE" sz="2400" b="1" dirty="0">
                <a:ea typeface="Times New Roman" charset="0"/>
                <a:cs typeface="Times New Roman" charset="0"/>
              </a:rPr>
              <a:t>erweitern</a:t>
            </a:r>
          </a:p>
          <a:p>
            <a:pPr>
              <a:buFont typeface="Arial" charset="0"/>
              <a:buChar char="•"/>
            </a:pPr>
            <a:r>
              <a:rPr lang="de-DE" sz="2400" dirty="0">
                <a:ea typeface="Times New Roman" charset="0"/>
                <a:cs typeface="Times New Roman" charset="0"/>
              </a:rPr>
              <a:t> </a:t>
            </a:r>
            <a:r>
              <a:rPr lang="de-DE" sz="2400" b="1" dirty="0">
                <a:ea typeface="Times New Roman" charset="0"/>
                <a:cs typeface="Times New Roman" charset="0"/>
              </a:rPr>
              <a:t>Quellen</a:t>
            </a:r>
            <a:r>
              <a:rPr lang="de-DE" sz="2400" dirty="0">
                <a:ea typeface="Times New Roman" charset="0"/>
                <a:cs typeface="Times New Roman" charset="0"/>
              </a:rPr>
              <a:t> finden, die nicht in der Bibliothek gelistet</a:t>
            </a:r>
            <a:br>
              <a:rPr lang="de-DE" sz="2400" dirty="0">
                <a:ea typeface="Times New Roman" charset="0"/>
                <a:cs typeface="Times New Roman" charset="0"/>
              </a:rPr>
            </a:br>
            <a:r>
              <a:rPr lang="de-DE" sz="2400" dirty="0">
                <a:ea typeface="Times New Roman" charset="0"/>
                <a:cs typeface="Times New Roman" charset="0"/>
              </a:rPr>
              <a:t> sind</a:t>
            </a:r>
          </a:p>
          <a:p>
            <a:pPr>
              <a:buFont typeface="Arial" charset="0"/>
              <a:buChar char="•"/>
            </a:pPr>
            <a:r>
              <a:rPr lang="de-DE" sz="2400" dirty="0">
                <a:ea typeface="Times New Roman" charset="0"/>
                <a:cs typeface="Times New Roman" charset="0"/>
              </a:rPr>
              <a:t> Sie finden eine Reihe von Datenbanken über die</a:t>
            </a:r>
            <a:br>
              <a:rPr lang="de-DE" sz="2400" dirty="0">
                <a:ea typeface="Times New Roman" charset="0"/>
                <a:cs typeface="Times New Roman" charset="0"/>
              </a:rPr>
            </a:br>
            <a:r>
              <a:rPr lang="de-DE" sz="2400" dirty="0">
                <a:ea typeface="Times New Roman" charset="0"/>
                <a:cs typeface="Times New Roman" charset="0"/>
              </a:rPr>
              <a:t> </a:t>
            </a:r>
            <a:r>
              <a:rPr lang="de-DE" sz="2400" b="1" dirty="0">
                <a:ea typeface="Times New Roman" charset="0"/>
                <a:cs typeface="Times New Roman" charset="0"/>
              </a:rPr>
              <a:t>Startseite der UB</a:t>
            </a:r>
          </a:p>
          <a:p>
            <a:endParaRPr lang="de-DE" dirty="0"/>
          </a:p>
        </p:txBody>
      </p:sp>
      <p:pic>
        <p:nvPicPr>
          <p:cNvPr id="5" name="Bild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091" y="3637195"/>
            <a:ext cx="3135109" cy="2231899"/>
          </a:xfrm>
          <a:prstGeom prst="rect">
            <a:avLst/>
          </a:prstGeom>
        </p:spPr>
      </p:pic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807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Der Schreibprozess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Deckblatt: </a:t>
            </a: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Grundsätzliche Informationen zur Arbeit und der Person</a:t>
            </a:r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Inhaltsverzeichnis: </a:t>
            </a: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Gliederung der Arbeit</a:t>
            </a:r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Einleitung: </a:t>
            </a: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Zielsetzung und Fragestellung</a:t>
            </a:r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Hauptteil</a:t>
            </a: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: Bearbeitung der Fragestellung</a:t>
            </a:r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Schlusskapitel: </a:t>
            </a: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Zusammenfassung und Beantwortung der Fragestellung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Literaturverzeichnis: </a:t>
            </a: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Bibliographie</a:t>
            </a:r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Anhang</a:t>
            </a: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: Z.B. Texte, Tabellen, Bilder, Eigenständigkeitserklärung </a:t>
            </a:r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4482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Was gehört in die Einleitung?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Erläutern Sie dort </a:t>
            </a: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folgende Aspekte:</a:t>
            </a:r>
          </a:p>
          <a:p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Einstieg ins Thema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Forschungsstand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Fragestellung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Textauswahl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Theorie bzw. Methodik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Aufbau der Arbeit </a:t>
            </a:r>
          </a:p>
          <a:p>
            <a:endParaRPr lang="de-DE" dirty="0"/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0870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Was gehört in den Hauptteil?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Je nach Thema und Ausrichtung Ihrer Arbeit bearbeiten Sie im Hauptteil folgende </a:t>
            </a: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Aspekte:</a:t>
            </a:r>
          </a:p>
          <a:p>
            <a:pPr marL="0" indent="0">
              <a:buNone/>
            </a:pPr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Theoretischen bzw. methodischen Rahmen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Sozialhistorische Hintergründe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Textanalyse</a:t>
            </a:r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8652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Was gehört zum Schluss?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Erläutern Sie in Ihrem Schlusskapitel folgende </a:t>
            </a: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Aspekte:</a:t>
            </a:r>
          </a:p>
          <a:p>
            <a:endParaRPr lang="de-DE" sz="2400" b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Zusammenfassung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Beantwortung der Forschungsfrage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 Forschungsausblick</a:t>
            </a:r>
          </a:p>
          <a:p>
            <a:endParaRPr lang="de-DE" dirty="0"/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051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xmlns="" id="{990D0034-F768-41E7-85D4-F38C4DE857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C4F7E42D-8B5A-4FC8-81CD-9E60171F7F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92369" y="516835"/>
            <a:ext cx="3434117" cy="2650435"/>
          </a:xfrm>
        </p:spPr>
        <p:txBody>
          <a:bodyPr>
            <a:noAutofit/>
          </a:bodyPr>
          <a:lstStyle/>
          <a:p>
            <a:r>
              <a:rPr lang="de-DE" sz="3600" dirty="0">
                <a:solidFill>
                  <a:srgbClr val="FFFFFF"/>
                </a:solidFill>
                <a:latin typeface="+mn-lt"/>
              </a:rPr>
              <a:t>Vielen Dank</a:t>
            </a:r>
            <a:br>
              <a:rPr lang="de-DE" sz="3600" dirty="0">
                <a:solidFill>
                  <a:srgbClr val="FFFFFF"/>
                </a:solidFill>
                <a:latin typeface="+mn-lt"/>
              </a:rPr>
            </a:br>
            <a:r>
              <a:rPr lang="de-DE" sz="3600" dirty="0">
                <a:solidFill>
                  <a:srgbClr val="FFFFFF"/>
                </a:solidFill>
                <a:latin typeface="+mn-lt"/>
              </a:rPr>
              <a:t>für Ihre Aufmerksamkeit!</a:t>
            </a:r>
          </a:p>
        </p:txBody>
      </p:sp>
      <p:sp>
        <p:nvSpPr>
          <p:cNvPr id="10" name="Inhaltsplatzhalter 9"/>
          <p:cNvSpPr>
            <a:spLocks noGrp="1"/>
          </p:cNvSpPr>
          <p:nvPr>
            <p:ph idx="1"/>
          </p:nvPr>
        </p:nvSpPr>
        <p:spPr>
          <a:xfrm>
            <a:off x="492369" y="3344875"/>
            <a:ext cx="3084844" cy="3335519"/>
          </a:xfrm>
        </p:spPr>
        <p:txBody>
          <a:bodyPr>
            <a:normAutofit/>
          </a:bodyPr>
          <a:lstStyle/>
          <a:p>
            <a:endParaRPr lang="de-DE" sz="1500" b="1" dirty="0">
              <a:solidFill>
                <a:srgbClr val="FFFFFF"/>
              </a:solidFill>
            </a:endParaRPr>
          </a:p>
          <a:p>
            <a:endParaRPr lang="de-DE" sz="2400" b="1" dirty="0">
              <a:solidFill>
                <a:srgbClr val="FFFFFF"/>
              </a:solidFill>
            </a:endParaRPr>
          </a:p>
          <a:p>
            <a:r>
              <a:rPr lang="de-DE" sz="2400" dirty="0">
                <a:solidFill>
                  <a:srgbClr val="FFFFFF"/>
                </a:solidFill>
              </a:rPr>
              <a:t>Jetzt ist Zeit für Ihre persönlichen Fragen zu Ihrer Hausarbeit.</a:t>
            </a:r>
          </a:p>
        </p:txBody>
      </p:sp>
      <p:pic>
        <p:nvPicPr>
          <p:cNvPr id="11" name="Bild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208" b="1"/>
          <a:stretch/>
        </p:blipFill>
        <p:spPr>
          <a:xfrm>
            <a:off x="4075043" y="10"/>
            <a:ext cx="8111272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8C04651D-B9F4-4935-A02D-364153FBDF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el 4"/>
          <p:cNvSpPr txBox="1">
            <a:spLocks/>
          </p:cNvSpPr>
          <p:nvPr/>
        </p:nvSpPr>
        <p:spPr>
          <a:xfrm>
            <a:off x="990402" y="394977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387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Inhalt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400" b="1" dirty="0"/>
              <a:t>Planung und Organisation</a:t>
            </a:r>
          </a:p>
          <a:p>
            <a:pPr lvl="2">
              <a:buFont typeface="Arial" charset="0"/>
              <a:buChar char="•"/>
            </a:pPr>
            <a:r>
              <a:rPr lang="de-DE" sz="20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Themenfindung </a:t>
            </a:r>
          </a:p>
          <a:p>
            <a:pPr lvl="2">
              <a:buFont typeface="Arial" charset="0"/>
              <a:buChar char="•"/>
            </a:pPr>
            <a:r>
              <a:rPr lang="de-DE" sz="20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Forschungsfrage</a:t>
            </a:r>
            <a:endParaRPr lang="de-DE" sz="2000" dirty="0"/>
          </a:p>
          <a:p>
            <a:pPr marL="457200" indent="-457200">
              <a:buFont typeface="+mj-lt"/>
              <a:buAutoNum type="arabicPeriod"/>
            </a:pPr>
            <a:r>
              <a:rPr lang="de-DE" sz="2400" b="1" dirty="0"/>
              <a:t>Literaturrecherche</a:t>
            </a:r>
          </a:p>
          <a:p>
            <a:pPr lvl="2">
              <a:buFont typeface="Arial" charset="0"/>
              <a:buChar char="•"/>
            </a:pPr>
            <a:r>
              <a:rPr lang="de-DE" sz="20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Nachschlagewerke</a:t>
            </a:r>
          </a:p>
          <a:p>
            <a:pPr lvl="2">
              <a:buFont typeface="Arial" charset="0"/>
              <a:buChar char="•"/>
            </a:pPr>
            <a:r>
              <a:rPr lang="de-DE" sz="20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Datenbanken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400" b="1" dirty="0"/>
              <a:t>Schreibprozess</a:t>
            </a:r>
          </a:p>
          <a:p>
            <a:pPr lvl="2">
              <a:buFont typeface="Arial" charset="0"/>
              <a:buChar char="•"/>
            </a:pPr>
            <a:r>
              <a:rPr lang="de-DE" sz="2000" dirty="0"/>
              <a:t>Aus welchen Teilen besteht die Arbeit</a:t>
            </a:r>
          </a:p>
          <a:p>
            <a:pPr lvl="2">
              <a:buFont typeface="Arial" charset="0"/>
              <a:buChar char="•"/>
            </a:pPr>
            <a:r>
              <a:rPr lang="de-DE" sz="2000" dirty="0"/>
              <a:t>Inhalt der einzelnen Teile</a:t>
            </a:r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62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Themenfindung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58987"/>
            <a:ext cx="10058400" cy="40233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b="1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Wie finde ich ein Thema und wie grenze ich dieses ein?</a:t>
            </a:r>
          </a:p>
          <a:p>
            <a:pPr lvl="1">
              <a:buFont typeface="Arial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Sie sollten ein Thema auswählen, das Sie selbst interessant finden</a:t>
            </a:r>
            <a:b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</a:b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(z.B. ein Thema aus einem Seminar)</a:t>
            </a:r>
          </a:p>
          <a:p>
            <a:pPr lvl="1">
              <a:buFont typeface="Arial" charset="0"/>
              <a:buChar char="•"/>
            </a:pPr>
            <a:endParaRPr lang="de-DE" sz="2400" i="1" dirty="0">
              <a:solidFill>
                <a:schemeClr val="tx2">
                  <a:lumMod val="25000"/>
                </a:schemeClr>
              </a:solidFill>
              <a:cs typeface="Times New Roman" panose="02020603050405020304" pitchFamily="18" charset="0"/>
            </a:endParaRPr>
          </a:p>
          <a:p>
            <a:pPr marL="0">
              <a:lnSpc>
                <a:spcPct val="150000"/>
              </a:lnSpc>
              <a:buNone/>
            </a:pPr>
            <a:r>
              <a:rPr lang="de-DE" sz="2400" b="1" dirty="0">
                <a:solidFill>
                  <a:srgbClr val="DEDEE0">
                    <a:lumMod val="25000"/>
                  </a:srgbClr>
                </a:solidFill>
                <a:cs typeface="Times New Roman" panose="02020603050405020304" pitchFamily="18" charset="0"/>
              </a:rPr>
              <a:t>Was ist mir besonders aufgefallen? Über welche Details bin ich gestolpert?</a:t>
            </a:r>
          </a:p>
          <a:p>
            <a:pPr lvl="1">
              <a:buFont typeface="Arial" charset="0"/>
              <a:buChar char="•"/>
            </a:pPr>
            <a:r>
              <a:rPr lang="de-DE" sz="2400" dirty="0">
                <a:solidFill>
                  <a:srgbClr val="DEDEE0">
                    <a:lumMod val="25000"/>
                  </a:srgbClr>
                </a:solidFill>
                <a:cs typeface="Times New Roman" panose="02020603050405020304" pitchFamily="18" charset="0"/>
              </a:rPr>
              <a:t>Machen Sie einen möglichst konkreten Aspekt zum Thema Ihrer Arbeit</a:t>
            </a:r>
          </a:p>
          <a:p>
            <a:pPr lvl="1">
              <a:buFont typeface="Arial" charset="0"/>
              <a:buChar char="•"/>
            </a:pPr>
            <a:r>
              <a:rPr lang="de-DE" sz="2400" dirty="0">
                <a:solidFill>
                  <a:schemeClr val="tx2">
                    <a:lumMod val="25000"/>
                  </a:schemeClr>
                </a:solidFill>
                <a:cs typeface="Times New Roman" panose="02020603050405020304" pitchFamily="18" charset="0"/>
              </a:rPr>
              <a:t>Ihr Thema sollte nicht zu umfangreich sein</a:t>
            </a:r>
            <a:endParaRPr lang="de-DE" dirty="0"/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32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Themenfindung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sz="2400" dirty="0">
                <a:cs typeface="Times New Roman" panose="02020603050405020304" pitchFamily="18" charset="0"/>
              </a:rPr>
              <a:t> Habe ich ausreichend Zeit?</a:t>
            </a:r>
          </a:p>
          <a:p>
            <a:pPr>
              <a:buFont typeface="Arial" charset="0"/>
              <a:buChar char="•"/>
            </a:pPr>
            <a:r>
              <a:rPr lang="de-DE" sz="2400" dirty="0">
                <a:cs typeface="Times New Roman" panose="02020603050405020304" pitchFamily="18" charset="0"/>
              </a:rPr>
              <a:t> Ist die Literatur überschaubar und mir bekannt?</a:t>
            </a:r>
          </a:p>
          <a:p>
            <a:pPr>
              <a:buFont typeface="Arial" charset="0"/>
              <a:buChar char="•"/>
            </a:pPr>
            <a:r>
              <a:rPr lang="de-DE" sz="2400" dirty="0">
                <a:cs typeface="Times New Roman" panose="02020603050405020304" pitchFamily="18" charset="0"/>
              </a:rPr>
              <a:t> Ist das Material zugänglich? </a:t>
            </a:r>
          </a:p>
          <a:p>
            <a:pPr marL="0" lvl="0" indent="0">
              <a:buNone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</a:p>
          <a:p>
            <a:pPr marL="0" lvl="0" indent="0">
              <a:buNone/>
            </a:pP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Überprüfen Sie den </a:t>
            </a:r>
            <a:r>
              <a:rPr lang="de-DE" sz="2400" b="1" dirty="0">
                <a:solidFill>
                  <a:prstClr val="black"/>
                </a:solidFill>
                <a:cs typeface="Times New Roman" panose="02020603050405020304" pitchFamily="18" charset="0"/>
              </a:rPr>
              <a:t>Arbeitsaufwand</a:t>
            </a:r>
            <a:r>
              <a:rPr lang="de-DE" sz="2400" dirty="0">
                <a:solidFill>
                  <a:prstClr val="black"/>
                </a:solidFill>
                <a:cs typeface="Times New Roman" panose="02020603050405020304" pitchFamily="18" charset="0"/>
              </a:rPr>
              <a:t>!</a:t>
            </a:r>
          </a:p>
          <a:p>
            <a:endParaRPr lang="de-DE" dirty="0"/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44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Fragestellung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DE" sz="2400" dirty="0">
              <a:cs typeface="Times New Roman" panose="02020603050405020304" pitchFamily="18" charset="0"/>
            </a:endParaRPr>
          </a:p>
          <a:p>
            <a:pPr algn="ctr"/>
            <a:r>
              <a:rPr lang="de-DE" sz="2400" dirty="0">
                <a:cs typeface="Times New Roman" panose="02020603050405020304" pitchFamily="18" charset="0"/>
              </a:rPr>
              <a:t>Wenn Sie sich mit dem Material auskennen und Ihr Thema eingegrenzt haben, formulieren Sie eine </a:t>
            </a:r>
            <a:r>
              <a:rPr lang="de-DE" sz="2400" b="1" dirty="0">
                <a:cs typeface="Times New Roman" panose="02020603050405020304" pitchFamily="18" charset="0"/>
              </a:rPr>
              <a:t>präzise Fragestellung</a:t>
            </a:r>
            <a:r>
              <a:rPr lang="de-DE" sz="2400" dirty="0">
                <a:cs typeface="Times New Roman" panose="02020603050405020304" pitchFamily="18" charset="0"/>
              </a:rPr>
              <a:t>.</a:t>
            </a:r>
          </a:p>
          <a:p>
            <a:pPr algn="ctr"/>
            <a:endParaRPr lang="de-DE" sz="2400" dirty="0">
              <a:cs typeface="Times New Roman" panose="02020603050405020304" pitchFamily="18" charset="0"/>
            </a:endParaRPr>
          </a:p>
          <a:p>
            <a:pPr algn="ctr"/>
            <a:r>
              <a:rPr lang="de-DE" sz="2400" dirty="0">
                <a:cs typeface="Times New Roman" panose="02020603050405020304" pitchFamily="18" charset="0"/>
              </a:rPr>
              <a:t>Diese sollte sich im Rahmen der Arbeit und mithilfe der vorhandenen Quellen beantworten lassen.</a:t>
            </a:r>
          </a:p>
          <a:p>
            <a:endParaRPr lang="de-DE" dirty="0"/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22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Fragestellung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16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cs typeface="Times New Roman" panose="02020603050405020304" pitchFamily="18" charset="0"/>
              </a:rPr>
              <a:t>Stellen Sie sich dazu folgende Fragen: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>
                <a:cs typeface="Times New Roman" panose="02020603050405020304" pitchFamily="18" charset="0"/>
              </a:rPr>
              <a:t>Was will ich herausfinden? 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>
                <a:cs typeface="Times New Roman" panose="02020603050405020304" pitchFamily="18" charset="0"/>
              </a:rPr>
              <a:t>Welche zentrale Frage liegt dem Thema zugrunde? Welche Unterfragen gibt es, die sich auf die einzelnen Aspekte des Themas beziehen?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>
                <a:cs typeface="Times New Roman" panose="02020603050405020304" pitchFamily="18" charset="0"/>
              </a:rPr>
              <a:t>Welche Fragestellungen sind in der Forschung schon behandelt worden?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>
                <a:cs typeface="Times New Roman" panose="02020603050405020304" pitchFamily="18" charset="0"/>
              </a:rPr>
              <a:t>Inwieweit ist meine Fragestellung anderen ähnlich? Worin unterscheidet sie sich?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400" dirty="0">
                <a:cs typeface="Times New Roman" panose="02020603050405020304" pitchFamily="18" charset="0"/>
              </a:rPr>
              <a:t>Was könnte ich an meiner Fragestellung noch ändern? </a:t>
            </a:r>
          </a:p>
          <a:p>
            <a:pPr marL="457200" indent="-457200">
              <a:buFont typeface="+mj-lt"/>
              <a:buAutoNum type="arabicPeriod"/>
            </a:pP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13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267EB01-682C-4847-8F66-F3BCFAAD1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dirty="0">
                <a:latin typeface="+mn-lt"/>
                <a:cs typeface="Times New Roman" panose="02020603050405020304" pitchFamily="18" charset="0"/>
              </a:rPr>
              <a:t>Fragestellung 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xmlns="" id="{FC6D22D2-3EA7-4F99-9567-75B97DB1A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79414"/>
            <a:ext cx="10753725" cy="3766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>
                <a:cs typeface="Times New Roman" panose="02020603050405020304" pitchFamily="18" charset="0"/>
              </a:rPr>
              <a:t>Orientieren Sie sich bei der Formulierung an diesem Schema:</a:t>
            </a:r>
          </a:p>
          <a:p>
            <a:pPr marL="0" indent="0">
              <a:buNone/>
            </a:pPr>
            <a:endParaRPr lang="de-D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de-DE" sz="2800" dirty="0">
                <a:cs typeface="Times New Roman" panose="02020603050405020304" pitchFamily="18" charset="0"/>
              </a:rPr>
              <a:t>Ich untersuche … (THEMA), weil ich herausfinden möchte … (FRAGESTELLUNG), um zu zeigen … (ZIEL DER ARBEIT).</a:t>
            </a:r>
          </a:p>
          <a:p>
            <a:pPr marL="0" indent="0">
              <a:buNone/>
            </a:pPr>
            <a:endParaRPr lang="de-D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2400" dirty="0">
                <a:solidFill>
                  <a:schemeClr val="tx1"/>
                </a:solidFill>
                <a:cs typeface="Times New Roman" panose="02020603050405020304" pitchFamily="18" charset="0"/>
              </a:rPr>
              <a:t>Wenn Sie Ihre Fragestellung formuliert haben, können Sie eine Gliederung für Ihre Arbeit erstellen. 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xmlns="" id="{B1DC4F19-AFC3-493B-889B-4B5D19EE3301}"/>
              </a:ext>
            </a:extLst>
          </p:cNvPr>
          <p:cNvSpPr/>
          <p:nvPr/>
        </p:nvSpPr>
        <p:spPr>
          <a:xfrm>
            <a:off x="1414177" y="3120081"/>
            <a:ext cx="9278681" cy="107994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336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30"/>
    </mc:Choice>
    <mc:Fallback xmlns="">
      <p:transition spd="slow" advTm="2043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E4490D0-3672-446A-AC12-B4830333BD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9CB82C2-DF65-4EC1-8280-F201D50F57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7E1D4427-852B-4B37-8E76-0E9F1810BA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FA4CD5CB-D209-4D70-8CA4-629731C59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Gibt es Ihrerseits Fragen?</a:t>
            </a:r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860207"/>
            <a:ext cx="6912217" cy="4613904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5C6A2BAE-B461-4B55-8E1F-0722ABDD13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B4C27B90-DF2B-4D00-BA07-18ED774CD2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93ACC25-C262-417A-8AA9-0641C772BD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8299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+mn-lt"/>
              </a:rPr>
              <a:t>Literaturrecherche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9388" lvl="1" indent="0" algn="just">
              <a:lnSpc>
                <a:spcPct val="150000"/>
              </a:lnSpc>
              <a:buNone/>
            </a:pPr>
            <a:r>
              <a:rPr lang="de-DE" altLang="de-DE" sz="2400" dirty="0">
                <a:ea typeface="Times New Roman" charset="0"/>
                <a:cs typeface="Times New Roman" charset="0"/>
              </a:rPr>
              <a:t>Bevor Sie mit dem Schreiben beginnen, ist es wichtig, dass Sie nach Literatur zu Ihrem Thema suchen.</a:t>
            </a:r>
          </a:p>
          <a:p>
            <a:pPr marL="179388" lvl="1" indent="0" algn="just">
              <a:lnSpc>
                <a:spcPct val="150000"/>
              </a:lnSpc>
              <a:buNone/>
            </a:pPr>
            <a:r>
              <a:rPr lang="de-DE" sz="2400" dirty="0">
                <a:ea typeface="Times New Roman" charset="0"/>
                <a:cs typeface="Times New Roman" charset="0"/>
              </a:rPr>
              <a:t>Dabei gibt es </a:t>
            </a:r>
            <a:r>
              <a:rPr lang="de-DE" sz="2400" b="1" dirty="0">
                <a:ea typeface="Times New Roman" charset="0"/>
                <a:cs typeface="Times New Roman" charset="0"/>
              </a:rPr>
              <a:t>zwei Möglichkeiten:</a:t>
            </a:r>
          </a:p>
          <a:p>
            <a:pPr marL="522288" lvl="1" indent="-342900" algn="just">
              <a:lnSpc>
                <a:spcPct val="150000"/>
              </a:lnSpc>
              <a:buAutoNum type="arabicPeriod"/>
            </a:pPr>
            <a:r>
              <a:rPr lang="de-DE" sz="2400" dirty="0">
                <a:ea typeface="Times New Roman" charset="0"/>
                <a:cs typeface="Times New Roman" charset="0"/>
              </a:rPr>
              <a:t>Die Recherche in Nachschlagewerken</a:t>
            </a:r>
          </a:p>
          <a:p>
            <a:pPr marL="522288" lvl="1" indent="-342900" algn="just">
              <a:lnSpc>
                <a:spcPct val="150000"/>
              </a:lnSpc>
              <a:buAutoNum type="arabicPeriod"/>
            </a:pPr>
            <a:r>
              <a:rPr lang="de-DE" sz="2400" dirty="0">
                <a:ea typeface="Times New Roman" charset="0"/>
                <a:cs typeface="Times New Roman" charset="0"/>
              </a:rPr>
              <a:t>Die Recherche in Datenbanken</a:t>
            </a:r>
          </a:p>
          <a:p>
            <a:endParaRPr lang="de-DE" dirty="0"/>
          </a:p>
        </p:txBody>
      </p:sp>
      <p:pic>
        <p:nvPicPr>
          <p:cNvPr id="4" name="Picture 2" descr="UniHei_Logo_4C">
            <a:extLst>
              <a:ext uri="{FF2B5EF4-FFF2-40B4-BE49-F238E27FC236}">
                <a16:creationId xmlns:a16="http://schemas.microsoft.com/office/drawing/2014/main" xmlns="" id="{06DB6035-09B2-4449-ADB0-227BD8049A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4505" y="153725"/>
            <a:ext cx="2028226" cy="1079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940984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507</Words>
  <Application>Microsoft Macintosh PowerPoint</Application>
  <PresentationFormat>Breitbild</PresentationFormat>
  <Paragraphs>100</Paragraphs>
  <Slides>16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Rückblick</vt:lpstr>
      <vt:lpstr>Fragen rund um die Hausarbeit </vt:lpstr>
      <vt:lpstr>Inhalt</vt:lpstr>
      <vt:lpstr>Themenfindung</vt:lpstr>
      <vt:lpstr>Themenfindung</vt:lpstr>
      <vt:lpstr>Fragestellung</vt:lpstr>
      <vt:lpstr>Fragestellung</vt:lpstr>
      <vt:lpstr>Fragestellung </vt:lpstr>
      <vt:lpstr>Gibt es Ihrerseits Fragen?</vt:lpstr>
      <vt:lpstr>Literaturrecherche</vt:lpstr>
      <vt:lpstr>Nachschlagewerke</vt:lpstr>
      <vt:lpstr>Datenbanken</vt:lpstr>
      <vt:lpstr>Der Schreibprozess</vt:lpstr>
      <vt:lpstr>Was gehört in die Einleitung?</vt:lpstr>
      <vt:lpstr>Was gehört in den Hauptteil?</vt:lpstr>
      <vt:lpstr>Was gehört zum Schluss?</vt:lpstr>
      <vt:lpstr>Vielen Dank für Ihre Aufmerksamkeit!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Fragen rund um die Hausarbeit</dc:title>
  <dc:creator>Annalena Vogel</dc:creator>
  <cp:lastModifiedBy>Annalena Vogel</cp:lastModifiedBy>
  <cp:revision>14</cp:revision>
  <dcterms:created xsi:type="dcterms:W3CDTF">2021-02-09T08:58:20Z</dcterms:created>
  <dcterms:modified xsi:type="dcterms:W3CDTF">2021-02-10T10:33:15Z</dcterms:modified>
</cp:coreProperties>
</file>