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9DC3E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p:scale>
          <a:sx n="160" d="100"/>
          <a:sy n="160" d="100"/>
        </p:scale>
        <p:origin x="-690" y="-10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593BEDA7-E2D0-4E62-9EE1-F09AC1E9674C}" type="datetimeFigureOut">
              <a:rPr lang="de-DE" smtClean="0"/>
              <a:t>05.03.2021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627633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93BEDA7-E2D0-4E62-9EE1-F09AC1E9674C}" type="datetimeFigureOut">
              <a:rPr lang="de-DE" smtClean="0"/>
              <a:t>05.03.2021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221853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93BEDA7-E2D0-4E62-9EE1-F09AC1E9674C}" type="datetimeFigureOut">
              <a:rPr lang="de-DE" smtClean="0"/>
              <a:t>05.03.2021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272706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93BEDA7-E2D0-4E62-9EE1-F09AC1E9674C}" type="datetimeFigureOut">
              <a:rPr lang="de-DE" smtClean="0"/>
              <a:t>05.03.2021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54185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593BEDA7-E2D0-4E62-9EE1-F09AC1E9674C}" type="datetimeFigureOut">
              <a:rPr lang="de-DE" smtClean="0"/>
              <a:t>05.03.2021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287809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93BEDA7-E2D0-4E62-9EE1-F09AC1E9674C}" type="datetimeFigureOut">
              <a:rPr lang="de-DE" smtClean="0"/>
              <a:t>05.03.2021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145224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593BEDA7-E2D0-4E62-9EE1-F09AC1E9674C}" type="datetimeFigureOut">
              <a:rPr lang="de-DE" smtClean="0"/>
              <a:t>05.03.2021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1316575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593BEDA7-E2D0-4E62-9EE1-F09AC1E9674C}" type="datetimeFigureOut">
              <a:rPr lang="de-DE" smtClean="0"/>
              <a:t>05.03.2021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68612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93BEDA7-E2D0-4E62-9EE1-F09AC1E9674C}" type="datetimeFigureOut">
              <a:rPr lang="de-DE" smtClean="0"/>
              <a:t>05.03.2021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1909198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593BEDA7-E2D0-4E62-9EE1-F09AC1E9674C}" type="datetimeFigureOut">
              <a:rPr lang="de-DE" smtClean="0"/>
              <a:t>05.03.2021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1834439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593BEDA7-E2D0-4E62-9EE1-F09AC1E9674C}" type="datetimeFigureOut">
              <a:rPr lang="de-DE" smtClean="0"/>
              <a:t>05.03.2021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F6A0A4-1261-4FB6-B8EC-3C51ED8D514B}" type="slidenum">
              <a:rPr lang="de-DE" smtClean="0"/>
              <a:t>‹Nr.›</a:t>
            </a:fld>
            <a:endParaRPr lang="de-DE"/>
          </a:p>
        </p:txBody>
      </p:sp>
    </p:spTree>
    <p:extLst>
      <p:ext uri="{BB962C8B-B14F-4D97-AF65-F5344CB8AC3E}">
        <p14:creationId xmlns:p14="http://schemas.microsoft.com/office/powerpoint/2010/main" val="333562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3BEDA7-E2D0-4E62-9EE1-F09AC1E9674C}" type="datetimeFigureOut">
              <a:rPr lang="de-DE" smtClean="0"/>
              <a:t>05.03.2021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6A0A4-1261-4FB6-B8EC-3C51ED8D514B}" type="slidenum">
              <a:rPr lang="de-DE" smtClean="0"/>
              <a:t>‹Nr.›</a:t>
            </a:fld>
            <a:endParaRPr lang="de-DE"/>
          </a:p>
        </p:txBody>
      </p:sp>
    </p:spTree>
    <p:extLst>
      <p:ext uri="{BB962C8B-B14F-4D97-AF65-F5344CB8AC3E}">
        <p14:creationId xmlns:p14="http://schemas.microsoft.com/office/powerpoint/2010/main" val="97655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384047"/>
            <a:ext cx="8921496" cy="812483"/>
          </a:xfrm>
        </p:spPr>
        <p:txBody>
          <a:bodyPr>
            <a:normAutofit fontScale="90000"/>
          </a:bodyPr>
          <a:lstStyle/>
          <a:p>
            <a:r>
              <a:rPr lang="de-DE" dirty="0" smtClean="0"/>
              <a:t>Tipps zur Google-Suche</a:t>
            </a:r>
            <a:endParaRPr lang="de-DE"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5198" y="1480249"/>
            <a:ext cx="8039100" cy="2524125"/>
          </a:xfrm>
          <a:prstGeom prst="rect">
            <a:avLst/>
          </a:prstGeom>
          <a:ln>
            <a:solidFill>
              <a:srgbClr val="33CCFF"/>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40681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6639179"/>
          </a:xfrm>
        </p:spPr>
        <p:txBody>
          <a:bodyPr anchor="t">
            <a:normAutofit/>
          </a:bodyPr>
          <a:lstStyle/>
          <a:p>
            <a:r>
              <a:rPr lang="de-DE" dirty="0" smtClean="0"/>
              <a:t>Die gehen immer……</a:t>
            </a:r>
            <a:br>
              <a:rPr lang="de-DE" dirty="0" smtClean="0"/>
            </a:br>
            <a:r>
              <a:rPr lang="de-DE" dirty="0"/>
              <a:t/>
            </a:r>
            <a:br>
              <a:rPr lang="de-DE" dirty="0"/>
            </a:br>
            <a:r>
              <a:rPr lang="de-DE" sz="2400" b="1" u="sng" dirty="0" smtClean="0"/>
              <a:t>Phrasensuche</a:t>
            </a:r>
            <a:r>
              <a:rPr lang="de-DE" sz="2400" dirty="0" smtClean="0"/>
              <a:t/>
            </a:r>
            <a:br>
              <a:rPr lang="de-DE" sz="2400" dirty="0" smtClean="0"/>
            </a:br>
            <a:r>
              <a:rPr lang="de-DE" sz="2400" dirty="0" smtClean="0"/>
              <a:t>bedeutet, dass man die Suchbegriffe, die zusammengehören, in Anführungszeichen setzt: </a:t>
            </a:r>
            <a:br>
              <a:rPr lang="de-DE" sz="2400" dirty="0" smtClean="0"/>
            </a:br>
            <a:r>
              <a:rPr lang="de-DE" sz="2400" dirty="0" smtClean="0"/>
              <a:t>statt: pneumatische Kompression		“pneumatische Kompression“</a:t>
            </a:r>
            <a:br>
              <a:rPr lang="de-DE" sz="2400" dirty="0" smtClean="0"/>
            </a:br>
            <a:r>
              <a:rPr lang="de-DE" sz="2400" dirty="0" smtClean="0"/>
              <a:t>						</a:t>
            </a:r>
            <a:r>
              <a:rPr lang="de-DE" sz="2400" dirty="0"/>
              <a:t/>
            </a:r>
            <a:br>
              <a:rPr lang="de-DE" sz="2400" dirty="0"/>
            </a:br>
            <a:r>
              <a:rPr lang="de-DE" sz="2400" dirty="0" smtClean="0"/>
              <a:t/>
            </a:r>
            <a:br>
              <a:rPr lang="de-DE" sz="2400" dirty="0" smtClean="0"/>
            </a:br>
            <a:r>
              <a:rPr lang="de-DE" sz="2400" dirty="0"/>
              <a:t/>
            </a:r>
            <a:br>
              <a:rPr lang="de-DE" sz="2400" dirty="0"/>
            </a:br>
            <a:r>
              <a:rPr lang="de-DE" sz="2400" dirty="0" smtClean="0"/>
              <a:t/>
            </a:r>
            <a:br>
              <a:rPr lang="de-DE" sz="2400" dirty="0" smtClean="0"/>
            </a:br>
            <a:r>
              <a:rPr lang="de-DE" sz="2400" dirty="0"/>
              <a:t/>
            </a:r>
            <a:br>
              <a:rPr lang="de-DE" sz="2400" dirty="0"/>
            </a:br>
            <a:r>
              <a:rPr lang="de-DE" sz="2400" dirty="0" smtClean="0"/>
              <a:t/>
            </a:r>
            <a:br>
              <a:rPr lang="de-DE" sz="2400" dirty="0" smtClean="0"/>
            </a:br>
            <a:r>
              <a:rPr lang="de-DE" sz="2400" dirty="0" smtClean="0"/>
              <a:t>Effekt:</a:t>
            </a:r>
            <a:br>
              <a:rPr lang="de-DE" sz="2400" dirty="0" smtClean="0"/>
            </a:br>
            <a:r>
              <a:rPr lang="de-DE" sz="2400" dirty="0" smtClean="0"/>
              <a:t>sehr viel zutreffendere Ergebnisse, weil Google die Suchanfrage genauer interpretiert, nämlich, dass die Suchbegriffe genau so in den Treffern vorkommen müssen, wie sie zwischen den Anführungszeichen stehen.</a:t>
            </a:r>
            <a:endParaRPr lang="de-DE" sz="2400" dirty="0"/>
          </a:p>
        </p:txBody>
      </p:sp>
      <p:pic>
        <p:nvPicPr>
          <p:cNvPr id="3" name="Grafik 2"/>
          <p:cNvPicPr>
            <a:picLocks noChangeAspect="1"/>
          </p:cNvPicPr>
          <p:nvPr/>
        </p:nvPicPr>
        <p:blipFill rotWithShape="1">
          <a:blip r:embed="rId2"/>
          <a:srcRect r="21677"/>
          <a:stretch/>
        </p:blipFill>
        <p:spPr>
          <a:xfrm>
            <a:off x="838201" y="3047047"/>
            <a:ext cx="4200144" cy="1495425"/>
          </a:xfrm>
          <a:prstGeom prst="rect">
            <a:avLst/>
          </a:prstGeom>
          <a:ln>
            <a:solidFill>
              <a:schemeClr val="tx1"/>
            </a:solidFill>
          </a:ln>
        </p:spPr>
      </p:pic>
      <p:pic>
        <p:nvPicPr>
          <p:cNvPr id="4" name="Grafik 3"/>
          <p:cNvPicPr>
            <a:picLocks noChangeAspect="1"/>
          </p:cNvPicPr>
          <p:nvPr/>
        </p:nvPicPr>
        <p:blipFill rotWithShape="1">
          <a:blip r:embed="rId3"/>
          <a:srcRect r="23845"/>
          <a:stretch/>
        </p:blipFill>
        <p:spPr>
          <a:xfrm>
            <a:off x="6407849" y="3027997"/>
            <a:ext cx="3851719" cy="1514475"/>
          </a:xfrm>
          <a:prstGeom prst="rect">
            <a:avLst/>
          </a:prstGeom>
          <a:ln>
            <a:solidFill>
              <a:schemeClr val="tx1"/>
            </a:solidFill>
          </a:ln>
        </p:spPr>
      </p:pic>
      <p:sp>
        <p:nvSpPr>
          <p:cNvPr id="5" name="Rechteck 4"/>
          <p:cNvSpPr/>
          <p:nvPr/>
        </p:nvSpPr>
        <p:spPr>
          <a:xfrm>
            <a:off x="2423160" y="3227832"/>
            <a:ext cx="2020824" cy="246888"/>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7845552" y="3227832"/>
            <a:ext cx="2072640" cy="246888"/>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2319528" y="4175760"/>
            <a:ext cx="1886712" cy="246888"/>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7845552" y="4175760"/>
            <a:ext cx="1716024" cy="246888"/>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6284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3024" y="173101"/>
            <a:ext cx="10515600" cy="6567551"/>
          </a:xfrm>
        </p:spPr>
        <p:txBody>
          <a:bodyPr anchor="t">
            <a:normAutofit fontScale="90000"/>
          </a:bodyPr>
          <a:lstStyle/>
          <a:p>
            <a:r>
              <a:rPr lang="de-DE" sz="2400" dirty="0" err="1" smtClean="0"/>
              <a:t>Boolsche</a:t>
            </a:r>
            <a:r>
              <a:rPr lang="de-DE" sz="2400" dirty="0" smtClean="0"/>
              <a:t> Operatoren:</a:t>
            </a:r>
            <a:br>
              <a:rPr lang="de-DE" sz="2400" dirty="0" smtClean="0"/>
            </a:br>
            <a:r>
              <a:rPr lang="de-DE" sz="1800" dirty="0"/>
              <a:t/>
            </a:r>
            <a:br>
              <a:rPr lang="de-DE" sz="1800" dirty="0"/>
            </a:br>
            <a:r>
              <a:rPr lang="de-DE" sz="1800" b="1" dirty="0" smtClean="0">
                <a:solidFill>
                  <a:srgbClr val="FF0000"/>
                </a:solidFill>
              </a:rPr>
              <a:t>AND</a:t>
            </a:r>
            <a:r>
              <a:rPr lang="de-DE" sz="1800" dirty="0" smtClean="0"/>
              <a:t> -&gt; Standard, wird automatisch angewendet, wenn 2 Suchbegriffe nebeneinander stehen; muss man also nicht extra angeben</a:t>
            </a:r>
            <a:r>
              <a:rPr lang="de-DE" sz="2400" dirty="0" smtClean="0"/>
              <a:t/>
            </a:r>
            <a:br>
              <a:rPr lang="de-DE" sz="2400" dirty="0" smtClean="0"/>
            </a:br>
            <a:r>
              <a:rPr lang="de-DE" sz="2400" dirty="0"/>
              <a:t/>
            </a:r>
            <a:br>
              <a:rPr lang="de-DE" sz="2400" dirty="0"/>
            </a:br>
            <a:r>
              <a:rPr lang="de-DE" sz="1800" b="1" dirty="0" smtClean="0">
                <a:solidFill>
                  <a:srgbClr val="FF0000"/>
                </a:solidFill>
              </a:rPr>
              <a:t>OR</a:t>
            </a:r>
            <a:r>
              <a:rPr lang="de-DE" sz="1800" dirty="0" smtClean="0"/>
              <a:t> -&gt; wenn ich Treffer haben will, die sowohl Suchbegriff 1 als auch Suchbegriff 2 und natürlich die Treffer mit beiden Suchbegriffen haben will. Wenn ich also gleichzeitig nach Synonymen suchen will.</a:t>
            </a:r>
            <a:br>
              <a:rPr lang="de-DE" sz="1800" dirty="0" smtClean="0"/>
            </a:br>
            <a:r>
              <a:rPr lang="de-DE" sz="1800" dirty="0"/>
              <a:t/>
            </a:r>
            <a:br>
              <a:rPr lang="de-DE" sz="1800" dirty="0"/>
            </a:br>
            <a:r>
              <a:rPr lang="de-DE" sz="1800" dirty="0" smtClean="0"/>
              <a:t/>
            </a:r>
            <a:br>
              <a:rPr lang="de-DE" sz="1800" dirty="0" smtClean="0"/>
            </a:br>
            <a:r>
              <a:rPr lang="de-DE" sz="1800" dirty="0"/>
              <a:t/>
            </a:r>
            <a:br>
              <a:rPr lang="de-DE" sz="1800" dirty="0"/>
            </a:br>
            <a:r>
              <a:rPr lang="de-DE" sz="1800" dirty="0" smtClean="0"/>
              <a:t/>
            </a:r>
            <a:br>
              <a:rPr lang="de-DE" sz="1800" dirty="0" smtClean="0"/>
            </a:br>
            <a:r>
              <a:rPr lang="de-DE" sz="1800" dirty="0"/>
              <a:t/>
            </a:r>
            <a:br>
              <a:rPr lang="de-DE" sz="1800" dirty="0"/>
            </a:br>
            <a:r>
              <a:rPr lang="de-DE" sz="1800" dirty="0" smtClean="0"/>
              <a:t/>
            </a:r>
            <a:br>
              <a:rPr lang="de-DE" sz="1800" dirty="0" smtClean="0"/>
            </a:br>
            <a:r>
              <a:rPr lang="de-DE" sz="1800" dirty="0"/>
              <a:t/>
            </a:r>
            <a:br>
              <a:rPr lang="de-DE" sz="1800" dirty="0"/>
            </a:br>
            <a:r>
              <a:rPr lang="de-DE" sz="1800" dirty="0" smtClean="0"/>
              <a:t/>
            </a:r>
            <a:br>
              <a:rPr lang="de-DE" sz="1800" dirty="0" smtClean="0"/>
            </a:br>
            <a:r>
              <a:rPr lang="de-DE" sz="1800" dirty="0"/>
              <a:t/>
            </a:r>
            <a:br>
              <a:rPr lang="de-DE" sz="1800" dirty="0"/>
            </a:br>
            <a:r>
              <a:rPr lang="de-DE" sz="1800" dirty="0" smtClean="0"/>
              <a:t/>
            </a:r>
            <a:br>
              <a:rPr lang="de-DE" sz="1800" dirty="0" smtClean="0"/>
            </a:br>
            <a:r>
              <a:rPr lang="de-DE" sz="1800" dirty="0" smtClean="0"/>
              <a:t/>
            </a:r>
            <a:br>
              <a:rPr lang="de-DE" sz="1800" dirty="0" smtClean="0"/>
            </a:br>
            <a:r>
              <a:rPr lang="de-DE" sz="1800" dirty="0" smtClean="0"/>
              <a:t/>
            </a:r>
            <a:br>
              <a:rPr lang="de-DE" sz="1800" dirty="0" smtClean="0"/>
            </a:br>
            <a:r>
              <a:rPr lang="de-DE" sz="1800" dirty="0" smtClean="0"/>
              <a:t/>
            </a:r>
            <a:br>
              <a:rPr lang="de-DE" sz="1800" dirty="0" smtClean="0"/>
            </a:br>
            <a:r>
              <a:rPr lang="de-DE" sz="1800" dirty="0" smtClean="0"/>
              <a:t/>
            </a:r>
            <a:br>
              <a:rPr lang="de-DE" sz="1800" dirty="0" smtClean="0"/>
            </a:br>
            <a:r>
              <a:rPr lang="de-DE" sz="1800" b="1" dirty="0" smtClean="0">
                <a:solidFill>
                  <a:srgbClr val="FF0000"/>
                </a:solidFill>
              </a:rPr>
              <a:t>NOT</a:t>
            </a:r>
            <a:r>
              <a:rPr lang="de-DE" sz="1800" dirty="0" smtClean="0"/>
              <a:t> -&gt; wenn ich einen Begriff aus meinen Treffern ausschließen möchte, setze ich ein – (Minuszeichen) direkt vor den Begriff</a:t>
            </a:r>
            <a:r>
              <a:rPr lang="de-DE" sz="2400" dirty="0" smtClean="0"/>
              <a:t/>
            </a:r>
            <a:br>
              <a:rPr lang="de-DE" sz="2400" dirty="0" smtClean="0"/>
            </a:br>
            <a:r>
              <a:rPr lang="de-DE" sz="2400" dirty="0"/>
              <a:t/>
            </a:r>
            <a:br>
              <a:rPr lang="de-DE" sz="2400" dirty="0"/>
            </a:br>
            <a:endParaRPr lang="de-DE" sz="2400" dirty="0"/>
          </a:p>
        </p:txBody>
      </p:sp>
      <p:pic>
        <p:nvPicPr>
          <p:cNvPr id="3" name="Grafik 2"/>
          <p:cNvPicPr>
            <a:picLocks noChangeAspect="1"/>
          </p:cNvPicPr>
          <p:nvPr/>
        </p:nvPicPr>
        <p:blipFill rotWithShape="1">
          <a:blip r:embed="rId2"/>
          <a:srcRect t="11299" b="8076"/>
          <a:stretch/>
        </p:blipFill>
        <p:spPr>
          <a:xfrm>
            <a:off x="680656" y="2022859"/>
            <a:ext cx="3800475" cy="1213357"/>
          </a:xfrm>
          <a:prstGeom prst="rect">
            <a:avLst/>
          </a:prstGeom>
          <a:ln>
            <a:solidFill>
              <a:schemeClr val="tx1"/>
            </a:solidFill>
          </a:ln>
        </p:spPr>
      </p:pic>
      <p:pic>
        <p:nvPicPr>
          <p:cNvPr id="4" name="Grafik 3"/>
          <p:cNvPicPr>
            <a:picLocks noChangeAspect="1"/>
          </p:cNvPicPr>
          <p:nvPr/>
        </p:nvPicPr>
        <p:blipFill rotWithShape="1">
          <a:blip r:embed="rId3"/>
          <a:srcRect t="14354"/>
          <a:stretch/>
        </p:blipFill>
        <p:spPr>
          <a:xfrm>
            <a:off x="4902327" y="1993711"/>
            <a:ext cx="3905250" cy="1215514"/>
          </a:xfrm>
          <a:prstGeom prst="rect">
            <a:avLst/>
          </a:prstGeom>
          <a:ln>
            <a:solidFill>
              <a:schemeClr val="tx1"/>
            </a:solidFill>
          </a:ln>
        </p:spPr>
      </p:pic>
      <p:pic>
        <p:nvPicPr>
          <p:cNvPr id="5" name="Grafik 4"/>
          <p:cNvPicPr>
            <a:picLocks noChangeAspect="1"/>
          </p:cNvPicPr>
          <p:nvPr/>
        </p:nvPicPr>
        <p:blipFill rotWithShape="1">
          <a:blip r:embed="rId4"/>
          <a:srcRect t="13943"/>
          <a:stretch/>
        </p:blipFill>
        <p:spPr>
          <a:xfrm>
            <a:off x="2722245" y="3330538"/>
            <a:ext cx="3724275" cy="1245932"/>
          </a:xfrm>
          <a:prstGeom prst="rect">
            <a:avLst/>
          </a:prstGeom>
          <a:ln>
            <a:solidFill>
              <a:schemeClr val="tx1"/>
            </a:solidFill>
          </a:ln>
        </p:spPr>
      </p:pic>
      <p:sp>
        <p:nvSpPr>
          <p:cNvPr id="6" name="Rechteck 5"/>
          <p:cNvSpPr/>
          <p:nvPr/>
        </p:nvSpPr>
        <p:spPr>
          <a:xfrm flipV="1">
            <a:off x="2077019" y="2020794"/>
            <a:ext cx="202082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flipV="1">
            <a:off x="6186297" y="1998920"/>
            <a:ext cx="202082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flipV="1">
            <a:off x="4165473" y="3334242"/>
            <a:ext cx="202082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flipV="1">
            <a:off x="2170939" y="3029422"/>
            <a:ext cx="2310192"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flipV="1">
            <a:off x="6446520" y="2964002"/>
            <a:ext cx="2361057"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flipV="1">
            <a:off x="4231006" y="4318832"/>
            <a:ext cx="221551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Grafik 11"/>
          <p:cNvPicPr>
            <a:picLocks noChangeAspect="1"/>
          </p:cNvPicPr>
          <p:nvPr/>
        </p:nvPicPr>
        <p:blipFill rotWithShape="1">
          <a:blip r:embed="rId5"/>
          <a:srcRect t="13222"/>
          <a:stretch/>
        </p:blipFill>
        <p:spPr>
          <a:xfrm>
            <a:off x="573024" y="5358384"/>
            <a:ext cx="3752850" cy="1198520"/>
          </a:xfrm>
          <a:prstGeom prst="rect">
            <a:avLst/>
          </a:prstGeom>
          <a:ln>
            <a:solidFill>
              <a:schemeClr val="tx1"/>
            </a:solidFill>
          </a:ln>
        </p:spPr>
      </p:pic>
      <p:pic>
        <p:nvPicPr>
          <p:cNvPr id="13" name="Grafik 12"/>
          <p:cNvPicPr>
            <a:picLocks noChangeAspect="1"/>
          </p:cNvPicPr>
          <p:nvPr/>
        </p:nvPicPr>
        <p:blipFill rotWithShape="1">
          <a:blip r:embed="rId6"/>
          <a:srcRect t="8819"/>
          <a:stretch/>
        </p:blipFill>
        <p:spPr>
          <a:xfrm>
            <a:off x="4804219" y="5358384"/>
            <a:ext cx="3552825" cy="1198520"/>
          </a:xfrm>
          <a:prstGeom prst="rect">
            <a:avLst/>
          </a:prstGeom>
          <a:ln>
            <a:solidFill>
              <a:schemeClr val="tx1"/>
            </a:solidFill>
          </a:ln>
        </p:spPr>
      </p:pic>
      <p:sp>
        <p:nvSpPr>
          <p:cNvPr id="14" name="Rechteck 13"/>
          <p:cNvSpPr/>
          <p:nvPr/>
        </p:nvSpPr>
        <p:spPr>
          <a:xfrm flipV="1">
            <a:off x="1740790" y="5387542"/>
            <a:ext cx="221551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flipV="1">
            <a:off x="6141530" y="5379265"/>
            <a:ext cx="221551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flipV="1">
            <a:off x="2110360" y="6301159"/>
            <a:ext cx="221551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flipV="1">
            <a:off x="6141530" y="6328304"/>
            <a:ext cx="2215514" cy="228600"/>
          </a:xfrm>
          <a:prstGeom prst="rect">
            <a:avLst/>
          </a:prstGeom>
          <a:solidFill>
            <a:srgbClr val="FFC000">
              <a:alpha val="14118"/>
            </a:srgb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9822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6392291"/>
          </a:xfrm>
        </p:spPr>
        <p:txBody>
          <a:bodyPr anchor="t">
            <a:normAutofit/>
          </a:bodyPr>
          <a:lstStyle/>
          <a:p>
            <a:r>
              <a:rPr lang="de-DE" sz="2400" b="1" u="sng" dirty="0" smtClean="0"/>
              <a:t>Gruppierung von Anfragen</a:t>
            </a:r>
            <a:r>
              <a:rPr lang="de-DE" sz="2400" dirty="0" smtClean="0"/>
              <a:t/>
            </a:r>
            <a:br>
              <a:rPr lang="de-DE" sz="2400" dirty="0" smtClean="0"/>
            </a:br>
            <a:r>
              <a:rPr lang="de-DE" sz="2400" dirty="0" smtClean="0"/>
              <a:t/>
            </a:r>
            <a:br>
              <a:rPr lang="de-DE" sz="2400" dirty="0" smtClean="0"/>
            </a:br>
            <a:r>
              <a:rPr lang="de-DE" sz="2400" dirty="0" smtClean="0"/>
              <a:t>Möchte ich zum Beispiel wissen, ob es Ergebnisse zur Frage, </a:t>
            </a:r>
            <a:br>
              <a:rPr lang="de-DE" sz="2400" dirty="0" smtClean="0"/>
            </a:br>
            <a:r>
              <a:rPr lang="de-DE" sz="2400" dirty="0" smtClean="0"/>
              <a:t>ob mein Hund oder meine Katze sich mit Corona oder dem </a:t>
            </a:r>
            <a:r>
              <a:rPr lang="de-DE" sz="2400" dirty="0" err="1" smtClean="0"/>
              <a:t>Covid</a:t>
            </a:r>
            <a:r>
              <a:rPr lang="de-DE" sz="2400" dirty="0" smtClean="0"/>
              <a:t> 19 Virus anstecken kann, dann kann ich diese Frage in einer Suchzeile angeben, in dem ich die zusammengehörenden Aspekte in Klammern setze:</a:t>
            </a:r>
            <a:br>
              <a:rPr lang="de-DE" sz="2400" dirty="0" smtClean="0"/>
            </a:br>
            <a:r>
              <a:rPr lang="de-DE" sz="2400" dirty="0"/>
              <a:t/>
            </a:r>
            <a:br>
              <a:rPr lang="de-DE" sz="2400" dirty="0"/>
            </a:br>
            <a:r>
              <a:rPr lang="de-DE" sz="2400" dirty="0" smtClean="0"/>
              <a:t/>
            </a:r>
            <a:br>
              <a:rPr lang="de-DE" sz="2400" dirty="0" smtClean="0"/>
            </a:br>
            <a:r>
              <a:rPr lang="de-DE" sz="2400" dirty="0"/>
              <a:t/>
            </a:r>
            <a:br>
              <a:rPr lang="de-DE" sz="2400" dirty="0"/>
            </a:br>
            <a:r>
              <a:rPr lang="de-DE" sz="2400" dirty="0" smtClean="0"/>
              <a:t/>
            </a:r>
            <a:br>
              <a:rPr lang="de-DE" sz="2400" dirty="0" smtClean="0"/>
            </a:br>
            <a:r>
              <a:rPr lang="de-DE" sz="2400" dirty="0"/>
              <a:t/>
            </a:r>
            <a:br>
              <a:rPr lang="de-DE" sz="2400" dirty="0"/>
            </a:br>
            <a:r>
              <a:rPr lang="de-DE" sz="2400" b="1" u="sng" dirty="0" smtClean="0"/>
              <a:t>Treffer eingrenzen auf einen bestimmten Dokumententyp</a:t>
            </a:r>
            <a:br>
              <a:rPr lang="de-DE" sz="2400" b="1" u="sng" dirty="0" smtClean="0"/>
            </a:br>
            <a:r>
              <a:rPr lang="de-DE" sz="2400" dirty="0" smtClean="0"/>
              <a:t>Ich möchte eine Anleitung für eine Datenbank oder Programm etc. und deshalb nur zum Beispiel </a:t>
            </a:r>
            <a:r>
              <a:rPr lang="de-DE" sz="2400" dirty="0" err="1" smtClean="0"/>
              <a:t>pdf</a:t>
            </a:r>
            <a:r>
              <a:rPr lang="de-DE" sz="2400" dirty="0" smtClean="0"/>
              <a:t> angezeigt bekommen:</a:t>
            </a:r>
            <a:br>
              <a:rPr lang="de-DE" sz="2400" dirty="0" smtClean="0"/>
            </a:br>
            <a:r>
              <a:rPr lang="de-DE" sz="2400" dirty="0" smtClean="0"/>
              <a:t>Dann gebe ich nach dem Suchbegriff -&gt; </a:t>
            </a:r>
            <a:r>
              <a:rPr lang="de-DE" sz="2400" dirty="0" err="1" smtClean="0"/>
              <a:t>filetype:pdf</a:t>
            </a:r>
            <a:r>
              <a:rPr lang="de-DE" sz="2400" dirty="0" smtClean="0"/>
              <a:t> an.</a:t>
            </a:r>
            <a:r>
              <a:rPr lang="de-DE" sz="2400" dirty="0"/>
              <a:t/>
            </a:r>
            <a:br>
              <a:rPr lang="de-DE" sz="2400" dirty="0"/>
            </a:br>
            <a:endParaRPr lang="de-DE" sz="2400" dirty="0"/>
          </a:p>
        </p:txBody>
      </p:sp>
      <p:pic>
        <p:nvPicPr>
          <p:cNvPr id="3" name="Grafik 2"/>
          <p:cNvPicPr>
            <a:picLocks noChangeAspect="1"/>
          </p:cNvPicPr>
          <p:nvPr/>
        </p:nvPicPr>
        <p:blipFill>
          <a:blip r:embed="rId2"/>
          <a:stretch>
            <a:fillRect/>
          </a:stretch>
        </p:blipFill>
        <p:spPr>
          <a:xfrm>
            <a:off x="1475041" y="2350198"/>
            <a:ext cx="4962525" cy="1362075"/>
          </a:xfrm>
          <a:prstGeom prst="rect">
            <a:avLst/>
          </a:prstGeom>
          <a:ln>
            <a:solidFill>
              <a:schemeClr val="tx1"/>
            </a:solidFill>
          </a:ln>
        </p:spPr>
      </p:pic>
      <p:sp>
        <p:nvSpPr>
          <p:cNvPr id="4" name="Rechteck 3"/>
          <p:cNvSpPr/>
          <p:nvPr/>
        </p:nvSpPr>
        <p:spPr>
          <a:xfrm>
            <a:off x="2988849" y="2491740"/>
            <a:ext cx="1252728" cy="356616"/>
          </a:xfrm>
          <a:prstGeom prst="rect">
            <a:avLst/>
          </a:prstGeom>
          <a:solidFill>
            <a:srgbClr val="FFC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p:nvPr/>
        </p:nvSpPr>
        <p:spPr>
          <a:xfrm>
            <a:off x="1990344" y="1364520"/>
            <a:ext cx="2889504" cy="356616"/>
          </a:xfrm>
          <a:prstGeom prst="rect">
            <a:avLst/>
          </a:prstGeom>
          <a:solidFill>
            <a:srgbClr val="FFC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5919216" y="1364520"/>
            <a:ext cx="3316224" cy="356616"/>
          </a:xfrm>
          <a:prstGeom prst="rect">
            <a:avLst/>
          </a:prstGeom>
          <a:solidFill>
            <a:srgbClr val="C0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4241577" y="2491740"/>
            <a:ext cx="1592295" cy="356616"/>
          </a:xfrm>
          <a:prstGeom prst="rect">
            <a:avLst/>
          </a:prstGeom>
          <a:solidFill>
            <a:srgbClr val="C0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p:cNvPicPr>
            <a:picLocks noChangeAspect="1"/>
          </p:cNvPicPr>
          <p:nvPr/>
        </p:nvPicPr>
        <p:blipFill>
          <a:blip r:embed="rId3"/>
          <a:stretch>
            <a:fillRect/>
          </a:stretch>
        </p:blipFill>
        <p:spPr>
          <a:xfrm>
            <a:off x="779049" y="5385816"/>
            <a:ext cx="4419600" cy="1371600"/>
          </a:xfrm>
          <a:prstGeom prst="rect">
            <a:avLst/>
          </a:prstGeom>
          <a:ln>
            <a:solidFill>
              <a:schemeClr val="tx1"/>
            </a:solidFill>
          </a:ln>
        </p:spPr>
      </p:pic>
      <p:pic>
        <p:nvPicPr>
          <p:cNvPr id="9" name="Grafik 8"/>
          <p:cNvPicPr>
            <a:picLocks noChangeAspect="1"/>
          </p:cNvPicPr>
          <p:nvPr/>
        </p:nvPicPr>
        <p:blipFill>
          <a:blip r:embed="rId4"/>
          <a:stretch>
            <a:fillRect/>
          </a:stretch>
        </p:blipFill>
        <p:spPr>
          <a:xfrm>
            <a:off x="5833872" y="5395341"/>
            <a:ext cx="4219575" cy="1362075"/>
          </a:xfrm>
          <a:prstGeom prst="rect">
            <a:avLst/>
          </a:prstGeom>
          <a:ln>
            <a:solidFill>
              <a:schemeClr val="tx1"/>
            </a:solidFill>
          </a:ln>
        </p:spPr>
      </p:pic>
      <p:sp>
        <p:nvSpPr>
          <p:cNvPr id="10" name="Rechteck 9"/>
          <p:cNvSpPr/>
          <p:nvPr/>
        </p:nvSpPr>
        <p:spPr>
          <a:xfrm>
            <a:off x="1831848" y="5422964"/>
            <a:ext cx="2889504" cy="356616"/>
          </a:xfrm>
          <a:prstGeom prst="rect">
            <a:avLst/>
          </a:prstGeom>
          <a:solidFill>
            <a:srgbClr val="FFC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7086600" y="5423598"/>
            <a:ext cx="2889504" cy="356616"/>
          </a:xfrm>
          <a:prstGeom prst="rect">
            <a:avLst/>
          </a:prstGeom>
          <a:solidFill>
            <a:srgbClr val="FFC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p:cNvSpPr/>
          <p:nvPr/>
        </p:nvSpPr>
        <p:spPr>
          <a:xfrm>
            <a:off x="1990344" y="6385211"/>
            <a:ext cx="3208305" cy="356616"/>
          </a:xfrm>
          <a:prstGeom prst="rect">
            <a:avLst/>
          </a:prstGeom>
          <a:solidFill>
            <a:srgbClr val="FFC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7178945" y="6394736"/>
            <a:ext cx="2889504" cy="356616"/>
          </a:xfrm>
          <a:prstGeom prst="rect">
            <a:avLst/>
          </a:prstGeom>
          <a:solidFill>
            <a:srgbClr val="FFC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6412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6383147"/>
          </a:xfrm>
        </p:spPr>
        <p:txBody>
          <a:bodyPr anchor="t">
            <a:normAutofit/>
          </a:bodyPr>
          <a:lstStyle/>
          <a:p>
            <a:r>
              <a:rPr lang="de-DE" sz="2400" dirty="0" smtClean="0"/>
              <a:t>Nach Treffern auf einer bestimmten Homepage suchen</a:t>
            </a:r>
            <a:br>
              <a:rPr lang="de-DE" sz="2400" dirty="0" smtClean="0"/>
            </a:br>
            <a:r>
              <a:rPr lang="de-DE" sz="2400" dirty="0"/>
              <a:t/>
            </a:r>
            <a:br>
              <a:rPr lang="de-DE" sz="2400" dirty="0"/>
            </a:br>
            <a:r>
              <a:rPr lang="de-DE" sz="2400" dirty="0" smtClean="0"/>
              <a:t>In der heimischen Zeitung ist ein Artikel erschienen über einen </a:t>
            </a:r>
            <a:r>
              <a:rPr lang="de-DE" sz="2400" dirty="0" err="1" smtClean="0"/>
              <a:t>Umstand,der</a:t>
            </a:r>
            <a:r>
              <a:rPr lang="de-DE" sz="2400" dirty="0" smtClean="0"/>
              <a:t> die Bürger schon länger umtreibt. Nun will ich schnell mal suchen, was zu diesem Thema schon früher in der Zeitung veröffentlicht worden ist.</a:t>
            </a:r>
            <a:br>
              <a:rPr lang="de-DE" sz="2400" dirty="0" smtClean="0"/>
            </a:br>
            <a:r>
              <a:rPr lang="de-DE" sz="2400" dirty="0" smtClean="0"/>
              <a:t>					Dafür gibt es den Befehl: </a:t>
            </a:r>
            <a:br>
              <a:rPr lang="de-DE" sz="2400" dirty="0" smtClean="0"/>
            </a:br>
            <a:r>
              <a:rPr lang="de-DE" sz="2400" dirty="0" smtClean="0"/>
              <a:t>					</a:t>
            </a:r>
            <a:r>
              <a:rPr lang="de-DE" sz="2400" b="1" dirty="0" err="1" smtClean="0">
                <a:solidFill>
                  <a:srgbClr val="FF0000"/>
                </a:solidFill>
              </a:rPr>
              <a:t>insite</a:t>
            </a:r>
            <a:r>
              <a:rPr lang="de-DE" sz="2400" b="1" dirty="0" smtClean="0">
                <a:solidFill>
                  <a:srgbClr val="FF0000"/>
                </a:solidFill>
              </a:rPr>
              <a:t>:</a:t>
            </a:r>
            <a:r>
              <a:rPr lang="de-DE" sz="2400" dirty="0" smtClean="0"/>
              <a:t>       Hier also </a:t>
            </a:r>
            <a:r>
              <a:rPr lang="de-DE" sz="2400" dirty="0" err="1" smtClean="0"/>
              <a:t>insite:rnz.de</a:t>
            </a:r>
            <a:r>
              <a:rPr lang="de-DE" sz="2400" dirty="0" smtClean="0"/>
              <a:t/>
            </a:r>
            <a:br>
              <a:rPr lang="de-DE" sz="2400" dirty="0" smtClean="0"/>
            </a:br>
            <a:endParaRPr lang="de-DE" sz="2400" dirty="0"/>
          </a:p>
        </p:txBody>
      </p:sp>
      <p:pic>
        <p:nvPicPr>
          <p:cNvPr id="3" name="Grafik 2"/>
          <p:cNvPicPr>
            <a:picLocks noChangeAspect="1"/>
          </p:cNvPicPr>
          <p:nvPr/>
        </p:nvPicPr>
        <p:blipFill>
          <a:blip r:embed="rId2"/>
          <a:stretch>
            <a:fillRect/>
          </a:stretch>
        </p:blipFill>
        <p:spPr>
          <a:xfrm>
            <a:off x="948309" y="2210181"/>
            <a:ext cx="3638550" cy="3333750"/>
          </a:xfrm>
          <a:prstGeom prst="rect">
            <a:avLst/>
          </a:prstGeom>
          <a:ln>
            <a:solidFill>
              <a:schemeClr val="tx1"/>
            </a:solidFill>
          </a:ln>
        </p:spPr>
      </p:pic>
      <p:pic>
        <p:nvPicPr>
          <p:cNvPr id="4" name="Grafik 3"/>
          <p:cNvPicPr>
            <a:picLocks noChangeAspect="1"/>
          </p:cNvPicPr>
          <p:nvPr/>
        </p:nvPicPr>
        <p:blipFill rotWithShape="1">
          <a:blip r:embed="rId3"/>
          <a:srcRect b="28594"/>
          <a:stretch/>
        </p:blipFill>
        <p:spPr>
          <a:xfrm>
            <a:off x="5491506" y="2683764"/>
            <a:ext cx="3846041" cy="4064508"/>
          </a:xfrm>
          <a:prstGeom prst="rect">
            <a:avLst/>
          </a:prstGeom>
          <a:ln>
            <a:solidFill>
              <a:schemeClr val="tx1"/>
            </a:solidFill>
          </a:ln>
        </p:spPr>
      </p:pic>
      <p:sp>
        <p:nvSpPr>
          <p:cNvPr id="5" name="Rechteck 4"/>
          <p:cNvSpPr/>
          <p:nvPr/>
        </p:nvSpPr>
        <p:spPr>
          <a:xfrm>
            <a:off x="7781544" y="2340864"/>
            <a:ext cx="1847088" cy="342900"/>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6" name="Rechteck 5"/>
          <p:cNvSpPr/>
          <p:nvPr/>
        </p:nvSpPr>
        <p:spPr>
          <a:xfrm>
            <a:off x="6876896" y="2683764"/>
            <a:ext cx="548031" cy="342900"/>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7" name="Rechteck 6"/>
          <p:cNvSpPr/>
          <p:nvPr/>
        </p:nvSpPr>
        <p:spPr>
          <a:xfrm>
            <a:off x="8789516" y="3534156"/>
            <a:ext cx="548031" cy="3214116"/>
          </a:xfrm>
          <a:prstGeom prst="rect">
            <a:avLst/>
          </a:prstGeom>
          <a:solidFill>
            <a:srgbClr val="FFC000">
              <a:alpha val="20000"/>
            </a:srgb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62686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3192" y="347472"/>
            <a:ext cx="11640312" cy="646331"/>
          </a:xfrm>
          <a:prstGeom prst="rect">
            <a:avLst/>
          </a:prstGeom>
          <a:noFill/>
        </p:spPr>
        <p:txBody>
          <a:bodyPr wrap="square" rtlCol="0">
            <a:spAutoFit/>
          </a:bodyPr>
          <a:lstStyle/>
          <a:p>
            <a:r>
              <a:rPr lang="de-DE" dirty="0" smtClean="0"/>
              <a:t>Die erweiterte Suche in Google</a:t>
            </a:r>
          </a:p>
          <a:p>
            <a:endParaRPr lang="de-DE" dirty="0"/>
          </a:p>
        </p:txBody>
      </p:sp>
      <p:pic>
        <p:nvPicPr>
          <p:cNvPr id="3" name="Grafik 2"/>
          <p:cNvPicPr>
            <a:picLocks noChangeAspect="1"/>
          </p:cNvPicPr>
          <p:nvPr/>
        </p:nvPicPr>
        <p:blipFill>
          <a:blip r:embed="rId2"/>
          <a:stretch>
            <a:fillRect/>
          </a:stretch>
        </p:blipFill>
        <p:spPr>
          <a:xfrm>
            <a:off x="491681" y="993803"/>
            <a:ext cx="7397082" cy="5061776"/>
          </a:xfrm>
          <a:prstGeom prst="rect">
            <a:avLst/>
          </a:prstGeom>
        </p:spPr>
      </p:pic>
      <p:cxnSp>
        <p:nvCxnSpPr>
          <p:cNvPr id="5" name="Gerade Verbindung mit Pfeil 4"/>
          <p:cNvCxnSpPr/>
          <p:nvPr/>
        </p:nvCxnSpPr>
        <p:spPr>
          <a:xfrm flipH="1">
            <a:off x="7214616" y="4096512"/>
            <a:ext cx="9144" cy="1700784"/>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pic>
        <p:nvPicPr>
          <p:cNvPr id="6" name="Grafik 5"/>
          <p:cNvPicPr>
            <a:picLocks noChangeAspect="1"/>
          </p:cNvPicPr>
          <p:nvPr/>
        </p:nvPicPr>
        <p:blipFill rotWithShape="1">
          <a:blip r:embed="rId3"/>
          <a:srcRect l="12170" r="33695"/>
          <a:stretch/>
        </p:blipFill>
        <p:spPr>
          <a:xfrm>
            <a:off x="7751951" y="3861054"/>
            <a:ext cx="1371601" cy="1085850"/>
          </a:xfrm>
          <a:prstGeom prst="rect">
            <a:avLst/>
          </a:prstGeom>
          <a:ln>
            <a:solidFill>
              <a:schemeClr val="tx1"/>
            </a:solidFill>
          </a:ln>
        </p:spPr>
      </p:pic>
      <p:pic>
        <p:nvPicPr>
          <p:cNvPr id="7" name="Grafik 6"/>
          <p:cNvPicPr>
            <a:picLocks noChangeAspect="1"/>
          </p:cNvPicPr>
          <p:nvPr/>
        </p:nvPicPr>
        <p:blipFill>
          <a:blip r:embed="rId4"/>
          <a:stretch>
            <a:fillRect/>
          </a:stretch>
        </p:blipFill>
        <p:spPr>
          <a:xfrm>
            <a:off x="636841" y="331054"/>
            <a:ext cx="7553325" cy="5724525"/>
          </a:xfrm>
          <a:prstGeom prst="rect">
            <a:avLst/>
          </a:prstGeom>
          <a:ln>
            <a:solidFill>
              <a:schemeClr val="tx1"/>
            </a:solidFill>
          </a:ln>
        </p:spPr>
      </p:pic>
    </p:spTree>
    <p:extLst>
      <p:ext uri="{BB962C8B-B14F-4D97-AF65-F5344CB8AC3E}">
        <p14:creationId xmlns:p14="http://schemas.microsoft.com/office/powerpoint/2010/main" val="177543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75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nodeType="after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par>
                          <p:cTn id="10" fill="hold">
                            <p:stCondLst>
                              <p:cond delay="750"/>
                            </p:stCondLst>
                            <p:childTnLst>
                              <p:par>
                                <p:cTn id="11" presetID="1" presetClass="entr" presetSubtype="0" fill="hold" nodeType="afterEffect">
                                  <p:stCondLst>
                                    <p:cond delay="100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636841" y="331054"/>
            <a:ext cx="8305991" cy="6294957"/>
          </a:xfrm>
          <a:prstGeom prst="rect">
            <a:avLst/>
          </a:prstGeom>
          <a:ln>
            <a:solidFill>
              <a:schemeClr val="tx1"/>
            </a:solidFill>
          </a:ln>
        </p:spPr>
      </p:pic>
      <p:sp>
        <p:nvSpPr>
          <p:cNvPr id="3" name="Textfeld 2"/>
          <p:cNvSpPr txBox="1"/>
          <p:nvPr/>
        </p:nvSpPr>
        <p:spPr>
          <a:xfrm>
            <a:off x="2306918" y="1727199"/>
            <a:ext cx="3299011" cy="369332"/>
          </a:xfrm>
          <a:prstGeom prst="rect">
            <a:avLst/>
          </a:prstGeom>
          <a:solidFill>
            <a:schemeClr val="accent4"/>
          </a:solidFill>
        </p:spPr>
        <p:txBody>
          <a:bodyPr wrap="square" rtlCol="0">
            <a:spAutoFit/>
          </a:bodyPr>
          <a:lstStyle/>
          <a:p>
            <a:r>
              <a:rPr lang="de-DE" dirty="0" smtClean="0"/>
              <a:t>Standardverknüpfung mit AND</a:t>
            </a:r>
            <a:endParaRPr lang="de-DE" dirty="0"/>
          </a:p>
        </p:txBody>
      </p:sp>
      <p:sp>
        <p:nvSpPr>
          <p:cNvPr id="4" name="Textfeld 3"/>
          <p:cNvSpPr txBox="1"/>
          <p:nvPr/>
        </p:nvSpPr>
        <p:spPr>
          <a:xfrm>
            <a:off x="2306917" y="1993151"/>
            <a:ext cx="3299011" cy="369332"/>
          </a:xfrm>
          <a:prstGeom prst="rect">
            <a:avLst/>
          </a:prstGeom>
          <a:solidFill>
            <a:schemeClr val="accent6"/>
          </a:solidFill>
        </p:spPr>
        <p:txBody>
          <a:bodyPr wrap="square" rtlCol="0">
            <a:spAutoFit/>
          </a:bodyPr>
          <a:lstStyle/>
          <a:p>
            <a:r>
              <a:rPr lang="de-DE" dirty="0" smtClean="0"/>
              <a:t>Phrasensuche</a:t>
            </a:r>
            <a:endParaRPr lang="de-DE" dirty="0"/>
          </a:p>
        </p:txBody>
      </p:sp>
      <p:sp>
        <p:nvSpPr>
          <p:cNvPr id="5" name="Textfeld 4"/>
          <p:cNvSpPr txBox="1"/>
          <p:nvPr/>
        </p:nvSpPr>
        <p:spPr>
          <a:xfrm>
            <a:off x="2306916" y="2279414"/>
            <a:ext cx="3299011" cy="369332"/>
          </a:xfrm>
          <a:prstGeom prst="rect">
            <a:avLst/>
          </a:prstGeom>
          <a:solidFill>
            <a:schemeClr val="accent1"/>
          </a:solidFill>
        </p:spPr>
        <p:txBody>
          <a:bodyPr wrap="square" rtlCol="0">
            <a:spAutoFit/>
          </a:bodyPr>
          <a:lstStyle/>
          <a:p>
            <a:r>
              <a:rPr lang="de-DE" dirty="0" err="1" smtClean="0"/>
              <a:t>Boolscher</a:t>
            </a:r>
            <a:r>
              <a:rPr lang="de-DE" dirty="0" smtClean="0"/>
              <a:t> Operator OR</a:t>
            </a:r>
            <a:endParaRPr lang="de-DE" dirty="0"/>
          </a:p>
        </p:txBody>
      </p:sp>
      <p:sp>
        <p:nvSpPr>
          <p:cNvPr id="6" name="Textfeld 5"/>
          <p:cNvSpPr txBox="1"/>
          <p:nvPr/>
        </p:nvSpPr>
        <p:spPr>
          <a:xfrm>
            <a:off x="2306915" y="2582388"/>
            <a:ext cx="3729320" cy="369332"/>
          </a:xfrm>
          <a:prstGeom prst="rect">
            <a:avLst/>
          </a:prstGeom>
          <a:solidFill>
            <a:schemeClr val="accent2">
              <a:lumMod val="60000"/>
              <a:lumOff val="40000"/>
            </a:schemeClr>
          </a:solidFill>
        </p:spPr>
        <p:txBody>
          <a:bodyPr wrap="square" rtlCol="0">
            <a:spAutoFit/>
          </a:bodyPr>
          <a:lstStyle/>
          <a:p>
            <a:r>
              <a:rPr lang="de-DE" dirty="0" smtClean="0"/>
              <a:t>Ausgrenzung von Suchbegriffen mit -</a:t>
            </a:r>
            <a:endParaRPr lang="de-DE" dirty="0"/>
          </a:p>
        </p:txBody>
      </p:sp>
    </p:spTree>
    <p:extLst>
      <p:ext uri="{BB962C8B-B14F-4D97-AF65-F5344CB8AC3E}">
        <p14:creationId xmlns:p14="http://schemas.microsoft.com/office/powerpoint/2010/main" val="400696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Breitbild</PresentationFormat>
  <Paragraphs>10</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vt:lpstr>
      <vt:lpstr>Tipps zur Google-Suche</vt:lpstr>
      <vt:lpstr>Die gehen immer……  Phrasensuche bedeutet, dass man die Suchbegriffe, die zusammengehören, in Anführungszeichen setzt:  statt: pneumatische Kompression  “pneumatische Kompression“             Effekt: sehr viel zutreffendere Ergebnisse, weil Google die Suchanfrage genauer interpretiert, nämlich, dass die Suchbegriffe genau so in den Treffern vorkommen müssen, wie sie zwischen den Anführungszeichen stehen.</vt:lpstr>
      <vt:lpstr>Boolsche Operatoren:  AND -&gt; Standard, wird automatisch angewendet, wenn 2 Suchbegriffe nebeneinander stehen; muss man also nicht extra angeben  OR -&gt; wenn ich Treffer haben will, die sowohl Suchbegriff 1 als auch Suchbegriff 2 und natürlich die Treffer mit beiden Suchbegriffen haben will. Wenn ich also gleichzeitig nach Synonymen suchen will.               NOT -&gt; wenn ich einen Begriff aus meinen Treffern ausschließen möchte, setze ich ein – (Minuszeichen) direkt vor den Begriff  </vt:lpstr>
      <vt:lpstr>Gruppierung von Anfragen  Möchte ich zum Beispiel wissen, ob es Ergebnisse zur Frage,  ob mein Hund oder meine Katze sich mit Corona oder dem Covid 19 Virus anstecken kann, dann kann ich diese Frage in einer Suchzeile angeben, in dem ich die zusammengehörenden Aspekte in Klammern setze:      Treffer eingrenzen auf einen bestimmten Dokumententyp Ich möchte eine Anleitung für eine Datenbank oder Programm etc. und deshalb nur zum Beispiel pdf angezeigt bekommen: Dann gebe ich nach dem Suchbegriff -&gt; filetype:pdf an. </vt:lpstr>
      <vt:lpstr>Nach Treffern auf einer bestimmten Homepage suchen  In der heimischen Zeitung ist ein Artikel erschienen über einen Umstand,der die Bürger schon länger umtreibt. Nun will ich schnell mal suchen, was zu diesem Thema schon früher in der Zeitung veröffentlicht worden ist.      Dafür gibt es den Befehl:       insite:       Hier also insite:rnz.de </vt:lpstr>
      <vt:lpstr>PowerPoint-Präsentation</vt:lpstr>
      <vt:lpstr>PowerPoint-Präsentation</vt:lpstr>
    </vt:vector>
  </TitlesOfParts>
  <Company>Universitätsbibliothek Heidelberg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Tipps zur Google-Suche</dc:title>
  <dc:creator>Siebler, Katrin</dc:creator>
  <cp:lastModifiedBy>Siebler, Katrin</cp:lastModifiedBy>
  <cp:revision>9</cp:revision>
  <dcterms:created xsi:type="dcterms:W3CDTF">2021-03-04T16:59:32Z</dcterms:created>
  <dcterms:modified xsi:type="dcterms:W3CDTF">2021-03-05T10:13:22Z</dcterms:modified>
</cp:coreProperties>
</file>